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  <p:sldMasterId id="214748367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y="5143500" cx="9144000"/>
  <p:notesSz cx="6858000" cy="9144000"/>
  <p:embeddedFontLst>
    <p:embeddedFont>
      <p:font typeface="Montserrat"/>
      <p:regular r:id="rId54"/>
      <p:bold r:id="rId55"/>
      <p:italic r:id="rId56"/>
      <p:boldItalic r:id="rId57"/>
    </p:embeddedFont>
    <p:embeddedFont>
      <p:font typeface="Lato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pos="2976">
          <p15:clr>
            <a:srgbClr val="747775"/>
          </p15:clr>
        </p15:guide>
        <p15:guide id="4" orient="horz" pos="171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976"/>
        <p:guide pos="171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1" Type="http://schemas.openxmlformats.org/officeDocument/2006/relationships/font" Target="fonts/Lato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Lato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font" Target="fonts/Montserrat-bold.fntdata"/><Relationship Id="rId10" Type="http://schemas.openxmlformats.org/officeDocument/2006/relationships/slide" Target="slides/slide4.xml"/><Relationship Id="rId54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57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56" Type="http://schemas.openxmlformats.org/officeDocument/2006/relationships/font" Target="fonts/Montserrat-italic.fntdata"/><Relationship Id="rId15" Type="http://schemas.openxmlformats.org/officeDocument/2006/relationships/slide" Target="slides/slide9.xml"/><Relationship Id="rId59" Type="http://schemas.openxmlformats.org/officeDocument/2006/relationships/font" Target="fonts/Lato-bold.fntdata"/><Relationship Id="rId14" Type="http://schemas.openxmlformats.org/officeDocument/2006/relationships/slide" Target="slides/slide8.xml"/><Relationship Id="rId58" Type="http://schemas.openxmlformats.org/officeDocument/2006/relationships/font" Target="fonts/Lato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jpg>
</file>

<file path=ppt/media/image19.jpg>
</file>

<file path=ppt/media/image2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a194a64544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a194a64544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a194a6454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a194a6454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ab319c7ef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ab319c7ef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b3ea6b4234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3b3ea6b4234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3a194a64544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3a194a64544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3a194a64544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3a194a64544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b26a85d805_2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3" name="Google Shape;553;g3b26a85d805_2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b26aa5a8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9" name="Google Shape;559;g3b26aa5a8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b26aa5a86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5" name="Google Shape;565;g3b26aa5a86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b26a85d805_2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3b26a85d805_2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3b26aa5a86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3b26aa5a86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ab3b8b78c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ab3b8b78c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b26aa5a86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3b26aa5a86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3b26a85d805_2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3b26a85d805_2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b26aa5a86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3b26aa5a86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3b26aa5a86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3b26aa5a86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b26aa5a86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3b26aa5a86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3b26aa5a86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3b26aa5a86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3b26aa5a86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3b26aa5a86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3b26aa5a86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3b26aa5a86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b26a85d805_2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3b26a85d805_2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b26aa5a86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3b26aa5a86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ab3b8b78c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ab3b8b78c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3b26aa5a86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3b26aa5a86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b271f3174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3b271f3174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ab3b8b78c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3ab3b8b78c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b271f3174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b271f3174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ab3b8b78c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ab3b8b78c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b271f3174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3b271f3174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b271f3174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3b271f3174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b271f3174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3b271f3174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3ab3b8b78ce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3ab3b8b78c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3a194a64544_0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3a194a64544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ab3b8b78c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ab3b8b78c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a194a64544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3a194a64544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3ab3bac7d1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3ab3bac7d1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3ab3bac7d1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3ab3bac7d1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3ab3bac7d1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3ab3bac7d1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a194a64544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3a194a64544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3ab3bac7d1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3ab3bac7d1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3ab3bac7d1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3ab3bac7d1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ab3b8b78c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3ab3b8b78c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ab3b8b78c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ab3b8b78c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ab3b8b78c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ab3b8b78c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ab3bac7d1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ab3bac7d1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2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2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229" name="Google Shape;229;p18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230" name="Google Shape;230;p18"/>
          <p:cNvPicPr preferRelativeResize="0"/>
          <p:nvPr/>
        </p:nvPicPr>
        <p:blipFill rotWithShape="1">
          <a:blip r:embed="rId3">
            <a:alphaModFix amt="31000"/>
          </a:blip>
          <a:srcRect b="11296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231" name="Google Shape;231;p18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32" name="Google Shape;232;p18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33" name="Google Shape;23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4" name="Google Shape;234;p18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8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1" name="Google Shape;241;p1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42" name="Google Shape;242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6" name="Google Shape;24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0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0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0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2" name="Google Shape;252;p2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53" name="Google Shape;253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5" name="Google Shape;255;p2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7" name="Google Shape;25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2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60" name="Google Shape;260;p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2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8" name="Google Shape;278;p21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9" name="Google Shape;27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0" name="Google Shape;280;p21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21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21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1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22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86" name="Google Shape;286;p2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2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2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2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2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2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2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4" name="Google Shape;30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5" name="Google Shape;30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3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8" name="Google Shape;308;p23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3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0" name="Google Shape;310;p2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2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4" name="Google Shape;314;p2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315" name="Google Shape;315;p2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7" name="Google Shape;317;p2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8" name="Google Shape;31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4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21" name="Google Shape;321;p24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4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4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4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24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6" name="Google Shape;326;p24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327" name="Google Shape;327;p2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9" name="Google Shape;329;p2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30" name="Google Shape;33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31" name="Google Shape;331;p24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5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5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5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25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7" name="Google Shape;337;p2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338" name="Google Shape;338;p2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2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0" name="Google Shape;340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1" name="Google Shape;341;p2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2" name="Google Shape;342;p2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3" name="Google Shape;34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6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6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26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6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9" name="Google Shape;349;p2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350" name="Google Shape;350;p2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2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2" name="Google Shape;35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3" name="Google Shape;35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7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7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27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7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9" name="Google Shape;359;p27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360" name="Google Shape;360;p27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2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27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27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27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27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2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27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27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27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27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7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7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7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7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2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27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8" name="Google Shape;378;p27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9" name="Google Shape;37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2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5" name="Google Shape;385;p2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386" name="Google Shape;386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8" name="Google Shape;388;p28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9" name="Google Shape;389;p28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90" name="Google Shape;390;p28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1" name="Google Shape;39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p29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394" name="Google Shape;394;p29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9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6" name="Google Shape;396;p29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397" name="Google Shape;39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8" name="Google Shape;398;p2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2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p3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04" name="Google Shape;404;p30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3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30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30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0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0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0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2" name="Google Shape;422;p30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23" name="Google Shape;423;p30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4" name="Google Shape;42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25" name="Google Shape;425;p30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30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30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30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432" name="Google Shape;432;p32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4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433" name="Google Shape;433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4" name="Google Shape;434;p32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35" name="Google Shape;43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36" name="Google Shape;436;p32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32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32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32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0" name="Google Shape;440;p3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441" name="Google Shape;441;p3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26" name="Google Shape;22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7" name="Google Shape;22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3.png"/><Relationship Id="rId6" Type="http://schemas.openxmlformats.org/officeDocument/2006/relationships/image" Target="../media/image12.png"/><Relationship Id="rId7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1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3"/>
          <p:cNvSpPr txBox="1"/>
          <p:nvPr>
            <p:ph type="ctrTitle"/>
          </p:nvPr>
        </p:nvSpPr>
        <p:spPr>
          <a:xfrm>
            <a:off x="3005375" y="743300"/>
            <a:ext cx="48633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RFID ATTENDANCE SYSTEM</a:t>
            </a:r>
            <a:endParaRPr sz="3200"/>
          </a:p>
        </p:txBody>
      </p:sp>
      <p:sp>
        <p:nvSpPr>
          <p:cNvPr id="448" name="Google Shape;448;p33"/>
          <p:cNvSpPr txBox="1"/>
          <p:nvPr/>
        </p:nvSpPr>
        <p:spPr>
          <a:xfrm>
            <a:off x="5111425" y="2896873"/>
            <a:ext cx="16269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0325" lIns="70325" spcFirstLastPara="1" rIns="70325" wrap="square" tIns="703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Warida Sultana Janna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0182310012101102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49" name="Google Shape;449;p33"/>
          <p:cNvCxnSpPr/>
          <p:nvPr/>
        </p:nvCxnSpPr>
        <p:spPr>
          <a:xfrm>
            <a:off x="6738342" y="2939106"/>
            <a:ext cx="0" cy="322800"/>
          </a:xfrm>
          <a:prstGeom prst="straightConnector1">
            <a:avLst/>
          </a:prstGeom>
          <a:noFill/>
          <a:ln cap="flat" cmpd="sng" w="73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0" name="Google Shape;450;p33"/>
          <p:cNvSpPr txBox="1"/>
          <p:nvPr/>
        </p:nvSpPr>
        <p:spPr>
          <a:xfrm>
            <a:off x="6851436" y="2896850"/>
            <a:ext cx="18438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0325" lIns="70325" spcFirstLastPara="1" rIns="70325" wrap="square" tIns="703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Marufa Akther Shipa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0182310012101104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1" name="Google Shape;451;p33"/>
          <p:cNvSpPr txBox="1"/>
          <p:nvPr/>
        </p:nvSpPr>
        <p:spPr>
          <a:xfrm>
            <a:off x="5166200" y="2362016"/>
            <a:ext cx="31443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70325" lIns="70325" spcFirstLastPara="1" rIns="70325" wrap="square" tIns="703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Mst Tanjina Akther Chowdhury Adiat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018231001210098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2" name="Google Shape;452;p33"/>
          <p:cNvSpPr txBox="1"/>
          <p:nvPr/>
        </p:nvSpPr>
        <p:spPr>
          <a:xfrm>
            <a:off x="5111425" y="3392449"/>
            <a:ext cx="13677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0325" lIns="70325" spcFirstLastPara="1" rIns="70325" wrap="square" tIns="703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Anika Bushra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0182310012101112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53" name="Google Shape;453;p33"/>
          <p:cNvCxnSpPr/>
          <p:nvPr/>
        </p:nvCxnSpPr>
        <p:spPr>
          <a:xfrm>
            <a:off x="6738342" y="3490355"/>
            <a:ext cx="0" cy="322800"/>
          </a:xfrm>
          <a:prstGeom prst="straightConnector1">
            <a:avLst/>
          </a:prstGeom>
          <a:noFill/>
          <a:ln cap="flat" cmpd="sng" w="73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4" name="Google Shape;454;p33"/>
          <p:cNvSpPr txBox="1"/>
          <p:nvPr/>
        </p:nvSpPr>
        <p:spPr>
          <a:xfrm>
            <a:off x="6907359" y="3392433"/>
            <a:ext cx="16269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70325" lIns="70325" spcFirstLastPara="1" rIns="70325" wrap="square" tIns="703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Nadia Akther Rima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018231001210124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5" name="Google Shape;455;p33"/>
          <p:cNvSpPr txBox="1"/>
          <p:nvPr/>
        </p:nvSpPr>
        <p:spPr>
          <a:xfrm>
            <a:off x="5111425" y="3911425"/>
            <a:ext cx="37995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Batch - 61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Section -  C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Department of Computer Science &amp; Engineering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2"/>
          <p:cNvSpPr txBox="1"/>
          <p:nvPr/>
        </p:nvSpPr>
        <p:spPr>
          <a:xfrm>
            <a:off x="6007350" y="4380965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16x2 I2c LCD Display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7" name="Google Shape;517;p42"/>
          <p:cNvSpPr txBox="1"/>
          <p:nvPr/>
        </p:nvSpPr>
        <p:spPr>
          <a:xfrm>
            <a:off x="1013375" y="4539400"/>
            <a:ext cx="27033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RFID Tags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8" name="Google Shape;518;p42"/>
          <p:cNvPicPr preferRelativeResize="0"/>
          <p:nvPr/>
        </p:nvPicPr>
        <p:blipFill rotWithShape="1">
          <a:blip r:embed="rId3">
            <a:alphaModFix/>
          </a:blip>
          <a:srcRect b="15447" l="0" r="0" t="0"/>
          <a:stretch/>
        </p:blipFill>
        <p:spPr>
          <a:xfrm>
            <a:off x="5031000" y="2896550"/>
            <a:ext cx="2929300" cy="148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42"/>
          <p:cNvPicPr preferRelativeResize="0"/>
          <p:nvPr/>
        </p:nvPicPr>
        <p:blipFill rotWithShape="1">
          <a:blip r:embed="rId4">
            <a:alphaModFix/>
          </a:blip>
          <a:srcRect b="6364" l="0" r="0" t="22677"/>
          <a:stretch/>
        </p:blipFill>
        <p:spPr>
          <a:xfrm>
            <a:off x="1013375" y="2896550"/>
            <a:ext cx="2091801" cy="148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6100" y="979800"/>
            <a:ext cx="1308975" cy="130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42"/>
          <p:cNvPicPr preferRelativeResize="0"/>
          <p:nvPr/>
        </p:nvPicPr>
        <p:blipFill rotWithShape="1">
          <a:blip r:embed="rId6">
            <a:alphaModFix/>
          </a:blip>
          <a:srcRect b="14253" l="4867" r="6793" t="13245"/>
          <a:stretch/>
        </p:blipFill>
        <p:spPr>
          <a:xfrm>
            <a:off x="2806037" y="1068325"/>
            <a:ext cx="3235899" cy="116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72900" y="974525"/>
            <a:ext cx="1808172" cy="1356125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42"/>
          <p:cNvSpPr txBox="1"/>
          <p:nvPr/>
        </p:nvSpPr>
        <p:spPr>
          <a:xfrm>
            <a:off x="1216963" y="2236852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Buzzer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4" name="Google Shape;524;p42"/>
          <p:cNvSpPr txBox="1"/>
          <p:nvPr/>
        </p:nvSpPr>
        <p:spPr>
          <a:xfrm>
            <a:off x="3755550" y="2290088"/>
            <a:ext cx="19377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Breadboard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5" name="Google Shape;525;p42"/>
          <p:cNvSpPr txBox="1"/>
          <p:nvPr/>
        </p:nvSpPr>
        <p:spPr>
          <a:xfrm>
            <a:off x="6511225" y="2406900"/>
            <a:ext cx="19377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Jumper wires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Google Shape;530;p43"/>
          <p:cNvPicPr preferRelativeResize="0"/>
          <p:nvPr/>
        </p:nvPicPr>
        <p:blipFill rotWithShape="1">
          <a:blip r:embed="rId3">
            <a:alphaModFix/>
          </a:blip>
          <a:srcRect b="3790" l="0" r="0" t="0"/>
          <a:stretch/>
        </p:blipFill>
        <p:spPr>
          <a:xfrm>
            <a:off x="2360125" y="1347975"/>
            <a:ext cx="4098851" cy="3295250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43"/>
          <p:cNvSpPr txBox="1"/>
          <p:nvPr/>
        </p:nvSpPr>
        <p:spPr>
          <a:xfrm>
            <a:off x="3044250" y="575425"/>
            <a:ext cx="305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Circuit Diagram</a:t>
            </a:r>
            <a:endParaRPr sz="2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6" name="Google Shape;536;p44"/>
          <p:cNvPicPr preferRelativeResize="0"/>
          <p:nvPr/>
        </p:nvPicPr>
        <p:blipFill rotWithShape="1">
          <a:blip r:embed="rId3">
            <a:alphaModFix/>
          </a:blip>
          <a:srcRect b="18079" l="0" r="0" t="0"/>
          <a:stretch/>
        </p:blipFill>
        <p:spPr>
          <a:xfrm>
            <a:off x="1084675" y="1572275"/>
            <a:ext cx="7279451" cy="2883075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44"/>
          <p:cNvSpPr txBox="1"/>
          <p:nvPr/>
        </p:nvSpPr>
        <p:spPr>
          <a:xfrm>
            <a:off x="1937675" y="716325"/>
            <a:ext cx="7059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Application-level system overview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5"/>
          <p:cNvSpPr txBox="1"/>
          <p:nvPr>
            <p:ph type="title"/>
          </p:nvPr>
        </p:nvSpPr>
        <p:spPr>
          <a:xfrm>
            <a:off x="1137700" y="832025"/>
            <a:ext cx="76182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Database Design </a:t>
            </a:r>
            <a:endParaRPr/>
          </a:p>
        </p:txBody>
      </p:sp>
      <p:sp>
        <p:nvSpPr>
          <p:cNvPr id="543" name="Google Shape;543;p45"/>
          <p:cNvSpPr txBox="1"/>
          <p:nvPr/>
        </p:nvSpPr>
        <p:spPr>
          <a:xfrm>
            <a:off x="1224325" y="1790925"/>
            <a:ext cx="7717500" cy="26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/config/courses → course card mappings </a:t>
            </a:r>
            <a:b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/config/students → student UID to name mappings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`/attendanceLogs/  &lt;courses&gt;/&lt;sessionKey&gt;` → real-time logs with timestamp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- `/attendanceIndex/&lt;courses&gt;/&lt;sessionKey&gt;` → duplicate prevention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46"/>
          <p:cNvSpPr txBox="1"/>
          <p:nvPr/>
        </p:nvSpPr>
        <p:spPr>
          <a:xfrm>
            <a:off x="1168950" y="2289325"/>
            <a:ext cx="4215300" cy="26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49" name="Google Shape;549;p46"/>
          <p:cNvPicPr preferRelativeResize="0"/>
          <p:nvPr/>
        </p:nvPicPr>
        <p:blipFill rotWithShape="1">
          <a:blip r:embed="rId3">
            <a:alphaModFix/>
          </a:blip>
          <a:srcRect b="26637" l="0" r="-3220" t="0"/>
          <a:stretch/>
        </p:blipFill>
        <p:spPr>
          <a:xfrm>
            <a:off x="694600" y="1724168"/>
            <a:ext cx="8059601" cy="26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46"/>
          <p:cNvSpPr txBox="1"/>
          <p:nvPr/>
        </p:nvSpPr>
        <p:spPr>
          <a:xfrm>
            <a:off x="2112300" y="702175"/>
            <a:ext cx="522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 </a:t>
            </a:r>
            <a:r>
              <a:rPr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Firebase Structure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47"/>
          <p:cNvSpPr txBox="1"/>
          <p:nvPr>
            <p:ph type="title"/>
          </p:nvPr>
        </p:nvSpPr>
        <p:spPr>
          <a:xfrm>
            <a:off x="1137700" y="832025"/>
            <a:ext cx="7618200" cy="6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2400"/>
              <a:buNone/>
            </a:pPr>
            <a:r>
              <a:rPr lang="en-GB"/>
              <a:t>Software Implementation &amp; Session Logic </a:t>
            </a:r>
            <a:endParaRPr/>
          </a:p>
        </p:txBody>
      </p:sp>
      <p:sp>
        <p:nvSpPr>
          <p:cNvPr id="556" name="Google Shape;556;p47"/>
          <p:cNvSpPr txBox="1"/>
          <p:nvPr/>
        </p:nvSpPr>
        <p:spPr>
          <a:xfrm>
            <a:off x="1137700" y="1483325"/>
            <a:ext cx="7618200" cy="3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8"/>
          <p:cNvSpPr txBox="1"/>
          <p:nvPr>
            <p:ph type="title"/>
          </p:nvPr>
        </p:nvSpPr>
        <p:spPr>
          <a:xfrm>
            <a:off x="1137700" y="832025"/>
            <a:ext cx="7618200" cy="6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2400"/>
              <a:buNone/>
            </a:pPr>
            <a:r>
              <a:rPr lang="en-GB"/>
              <a:t>Software Implementation &amp; Session Logic </a:t>
            </a:r>
            <a:endParaRPr/>
          </a:p>
        </p:txBody>
      </p:sp>
      <p:sp>
        <p:nvSpPr>
          <p:cNvPr id="562" name="Google Shape;562;p48"/>
          <p:cNvSpPr txBox="1"/>
          <p:nvPr/>
        </p:nvSpPr>
        <p:spPr>
          <a:xfrm>
            <a:off x="1137700" y="1483325"/>
            <a:ext cx="7618200" cy="3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NodeMCU (Arduino) : 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  </a:t>
            </a: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1) Startup (once) : </a:t>
            </a: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Connect to Wi‑Fi, initialize RC522 RFID reader, I2C LCD, buzzer, and connect to Firebase.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Sync time using NTP.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Load or use fixed settings: device ID ( DEV1), session duration (40 minutes).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   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9"/>
          <p:cNvSpPr txBox="1"/>
          <p:nvPr>
            <p:ph type="title"/>
          </p:nvPr>
        </p:nvSpPr>
        <p:spPr>
          <a:xfrm>
            <a:off x="1137700" y="832025"/>
            <a:ext cx="7618200" cy="6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2400"/>
              <a:buNone/>
            </a:pPr>
            <a:r>
              <a:rPr lang="en-GB"/>
              <a:t>Software Implementation &amp; Session Logic </a:t>
            </a:r>
            <a:endParaRPr/>
          </a:p>
        </p:txBody>
      </p:sp>
      <p:sp>
        <p:nvSpPr>
          <p:cNvPr id="568" name="Google Shape;568;p49"/>
          <p:cNvSpPr txBox="1"/>
          <p:nvPr/>
        </p:nvSpPr>
        <p:spPr>
          <a:xfrm>
            <a:off x="1137700" y="1483325"/>
            <a:ext cx="7618200" cy="3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NodeMCU (Arduino) : 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  </a:t>
            </a: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1) Startup (once) : </a:t>
            </a: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Connect to Wi‑Fi, initialize RC522 RFID reader, I2C LCD, buzzer, and connect to Firebase.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Sync time using NTP.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Load or use fixed settings: device ID ( DEV1), session duration (40 minutes).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    2) Main loop (keeps running) :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</a:t>
            </a: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loop waits for tags and use Firebase as the source of truth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0"/>
          <p:cNvSpPr txBox="1"/>
          <p:nvPr>
            <p:ph idx="1" type="body"/>
          </p:nvPr>
        </p:nvSpPr>
        <p:spPr>
          <a:xfrm>
            <a:off x="1493150" y="517650"/>
            <a:ext cx="7038900" cy="44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 Firebase (database interaction) 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A) Teacher scans course card → start session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51"/>
          <p:cNvSpPr txBox="1"/>
          <p:nvPr>
            <p:ph idx="1" type="body"/>
          </p:nvPr>
        </p:nvSpPr>
        <p:spPr>
          <a:xfrm>
            <a:off x="1493150" y="517650"/>
            <a:ext cx="7038900" cy="44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 Firebase (database interaction) 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A) Teacher scans course card → start session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➔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Read  /config/courses/&lt;courseCardUID&gt;</a:t>
            </a:r>
            <a:endParaRPr baseline="-25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9" name="Google Shape;57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6425" y="1833563"/>
            <a:ext cx="5695950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4"/>
          <p:cNvSpPr txBox="1"/>
          <p:nvPr>
            <p:ph type="title"/>
          </p:nvPr>
        </p:nvSpPr>
        <p:spPr>
          <a:xfrm>
            <a:off x="749125" y="2267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Overview</a:t>
            </a:r>
            <a:endParaRPr/>
          </a:p>
        </p:txBody>
      </p:sp>
      <p:cxnSp>
        <p:nvCxnSpPr>
          <p:cNvPr id="461" name="Google Shape;461;p34"/>
          <p:cNvCxnSpPr/>
          <p:nvPr/>
        </p:nvCxnSpPr>
        <p:spPr>
          <a:xfrm flipH="1">
            <a:off x="3867275" y="1505700"/>
            <a:ext cx="9900" cy="24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62" name="Google Shape;46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5050" y="1743000"/>
            <a:ext cx="2116401" cy="21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52"/>
          <p:cNvSpPr txBox="1"/>
          <p:nvPr>
            <p:ph idx="1" type="body"/>
          </p:nvPr>
        </p:nvSpPr>
        <p:spPr>
          <a:xfrm>
            <a:off x="1493150" y="517650"/>
            <a:ext cx="7038900" cy="44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 Firebase (database interaction) 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A) Teacher scans course card → start session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➔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Read  /config/courses/&lt;courseCardUID&gt;</a:t>
            </a:r>
            <a:endParaRPr baseline="-25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Montserrat"/>
                <a:ea typeface="Montserrat"/>
                <a:cs typeface="Montserrat"/>
                <a:sym typeface="Montserrat"/>
              </a:rPr>
              <a:t>UI feedback: 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LCD: show course + “Session started”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buzzer beep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5" name="Google Shape;58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6425" y="1833563"/>
            <a:ext cx="5695950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53"/>
          <p:cNvSpPr txBox="1"/>
          <p:nvPr>
            <p:ph idx="1" type="body"/>
          </p:nvPr>
        </p:nvSpPr>
        <p:spPr>
          <a:xfrm>
            <a:off x="1204950" y="800975"/>
            <a:ext cx="7038900" cy="3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B) Student scans during active session → validate + prevent duplicate + log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     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/>
              <a:t>      	  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54"/>
          <p:cNvSpPr txBox="1"/>
          <p:nvPr>
            <p:ph idx="1" type="body"/>
          </p:nvPr>
        </p:nvSpPr>
        <p:spPr>
          <a:xfrm>
            <a:off x="1204950" y="800975"/>
            <a:ext cx="7038900" cy="3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B) Student scans during active session → validate + prevent duplicate + log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     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 1) Validate student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55"/>
          <p:cNvSpPr txBox="1"/>
          <p:nvPr>
            <p:ph idx="1" type="body"/>
          </p:nvPr>
        </p:nvSpPr>
        <p:spPr>
          <a:xfrm>
            <a:off x="1204950" y="800975"/>
            <a:ext cx="7038900" cy="3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B) Student scans during active session → validate + prevent duplicate + log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     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 1) Validate student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Read  /config/students/ &lt;studentUID&gt; to get the name 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If not found → LCD: “Invalid student”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	  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6"/>
          <p:cNvSpPr txBox="1"/>
          <p:nvPr>
            <p:ph idx="1" type="body"/>
          </p:nvPr>
        </p:nvSpPr>
        <p:spPr>
          <a:xfrm>
            <a:off x="1204950" y="800975"/>
            <a:ext cx="7038900" cy="3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B) Student scans during active session → validate + prevent duplicate + log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     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 1) Validate student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Read  /config/students/ &lt;studentUID&gt; to get the name 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If not found → LCD: “Invalid student”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      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2) Duplicate prevention    </a:t>
            </a:r>
            <a:r>
              <a:rPr b="1" lang="en-GB"/>
              <a:t>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	  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7"/>
          <p:cNvSpPr txBox="1"/>
          <p:nvPr>
            <p:ph idx="1" type="body"/>
          </p:nvPr>
        </p:nvSpPr>
        <p:spPr>
          <a:xfrm>
            <a:off x="1204950" y="800975"/>
            <a:ext cx="7038900" cy="3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B) Student scans during active session → validate + prevent duplicate + log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     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 1) Validate student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Read  /config/students/ &lt;studentUID&gt; to get the name 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If not found → LCD: “Invalid student”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      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2) Duplicate prevention    </a:t>
            </a:r>
            <a:r>
              <a:rPr b="1" lang="en-GB"/>
              <a:t>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Check `/attendanceIndex/&lt;courseCode&gt;/&lt;sessionKey&gt;/&lt;studentUID&gt;`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n-GB"/>
              <a:t> 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If it already exists → duplicate scan 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/>
              <a:t>      	  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58"/>
          <p:cNvSpPr txBox="1"/>
          <p:nvPr>
            <p:ph idx="1" type="body"/>
          </p:nvPr>
        </p:nvSpPr>
        <p:spPr>
          <a:xfrm>
            <a:off x="1204950" y="800975"/>
            <a:ext cx="7038900" cy="3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B) Student scans during active session → validate + prevent duplicate + log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     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 1) Validate student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Read  /config/students/ &lt;studentUID&gt; to get the name 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If not found → LCD: “Invalid student”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      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2) Duplicate prevention    </a:t>
            </a:r>
            <a:r>
              <a:rPr b="1" lang="en-GB"/>
              <a:t>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Check `/attendanceIndex/&lt;courseCode&gt;/&lt;sessionKey&gt;/&lt;studentUID&gt;`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n-GB"/>
              <a:t> 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If it already exists → duplicate scan 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3) Write attendance log  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	  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59"/>
          <p:cNvSpPr txBox="1"/>
          <p:nvPr>
            <p:ph idx="1" type="body"/>
          </p:nvPr>
        </p:nvSpPr>
        <p:spPr>
          <a:xfrm>
            <a:off x="1204950" y="800975"/>
            <a:ext cx="7038900" cy="3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B) Student scans during active session → validate + prevent duplicate + log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     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 1) Validate student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Read  /config/students/ &lt;studentUID&gt; to get the name 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If not found → LCD: “Invalid student”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      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2) Duplicate prevention    </a:t>
            </a:r>
            <a:r>
              <a:rPr b="1" lang="en-GB"/>
              <a:t>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Check `/attendanceIndex/&lt;courseCode&gt;/&lt;sessionKey&gt;/&lt;studentUID&gt;`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n-GB"/>
              <a:t> 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If it already exists → duplicate scan 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3) Write attendance log  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Write `/attendanceIndex/&lt;courseCode&gt;/&lt;sessionKey&gt;/&lt;studentUID&gt; = true`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Push a new record under `/attendanceLogs/&lt;courseCode&gt;/&lt;sessionKey&gt;/&lt;pushId&gt;` with field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	  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60"/>
          <p:cNvSpPr txBox="1"/>
          <p:nvPr>
            <p:ph idx="1" type="body"/>
          </p:nvPr>
        </p:nvSpPr>
        <p:spPr>
          <a:xfrm>
            <a:off x="1287925" y="992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UI feedback: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LCD: “Attendance marked”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buzzer beep pattern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61"/>
          <p:cNvSpPr txBox="1"/>
          <p:nvPr>
            <p:ph idx="1" type="body"/>
          </p:nvPr>
        </p:nvSpPr>
        <p:spPr>
          <a:xfrm>
            <a:off x="1287925" y="992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UI feedback: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LCD: “Attendance marked”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buzzer beep pattern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C) Timeout logic (40 minutes)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   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5"/>
          <p:cNvSpPr txBox="1"/>
          <p:nvPr>
            <p:ph type="title"/>
          </p:nvPr>
        </p:nvSpPr>
        <p:spPr>
          <a:xfrm>
            <a:off x="749125" y="2267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</a:t>
            </a:r>
            <a:r>
              <a:rPr lang="en-GB"/>
              <a:t>Overview</a:t>
            </a:r>
            <a:endParaRPr/>
          </a:p>
        </p:txBody>
      </p:sp>
      <p:cxnSp>
        <p:nvCxnSpPr>
          <p:cNvPr id="468" name="Google Shape;468;p35"/>
          <p:cNvCxnSpPr/>
          <p:nvPr/>
        </p:nvCxnSpPr>
        <p:spPr>
          <a:xfrm flipH="1">
            <a:off x="3867275" y="1505700"/>
            <a:ext cx="9900" cy="24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9" name="Google Shape;469;p35"/>
          <p:cNvSpPr txBox="1"/>
          <p:nvPr/>
        </p:nvSpPr>
        <p:spPr>
          <a:xfrm>
            <a:off x="4115900" y="1700050"/>
            <a:ext cx="4684200" cy="24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Automate classroom attendance using RFID card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62"/>
          <p:cNvSpPr txBox="1"/>
          <p:nvPr>
            <p:ph idx="1" type="body"/>
          </p:nvPr>
        </p:nvSpPr>
        <p:spPr>
          <a:xfrm>
            <a:off x="1287925" y="992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UI feedback: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LCD: “Attendance marked”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buzzer beep pattern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C) Timeout logic (40 minutes)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On each loop, the code checks current time. If now &gt; sessionEndTime system   ends the session.         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63"/>
          <p:cNvSpPr txBox="1"/>
          <p:nvPr>
            <p:ph type="title"/>
          </p:nvPr>
        </p:nvSpPr>
        <p:spPr>
          <a:xfrm>
            <a:off x="1137700" y="83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Testing &amp; Results</a:t>
            </a:r>
            <a:endParaRPr/>
          </a:p>
        </p:txBody>
      </p:sp>
      <p:sp>
        <p:nvSpPr>
          <p:cNvPr id="641" name="Google Shape;641;p63"/>
          <p:cNvSpPr txBox="1"/>
          <p:nvPr/>
        </p:nvSpPr>
        <p:spPr>
          <a:xfrm>
            <a:off x="1168950" y="1687925"/>
            <a:ext cx="63249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1: Course Selection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76200" marR="76200" rtl="0" algn="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64"/>
          <p:cNvSpPr txBox="1"/>
          <p:nvPr>
            <p:ph type="title"/>
          </p:nvPr>
        </p:nvSpPr>
        <p:spPr>
          <a:xfrm>
            <a:off x="1137700" y="83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Testing &amp; Results</a:t>
            </a:r>
            <a:endParaRPr/>
          </a:p>
        </p:txBody>
      </p:sp>
      <p:sp>
        <p:nvSpPr>
          <p:cNvPr id="647" name="Google Shape;647;p64"/>
          <p:cNvSpPr txBox="1"/>
          <p:nvPr/>
        </p:nvSpPr>
        <p:spPr>
          <a:xfrm>
            <a:off x="1168950" y="1687925"/>
            <a:ext cx="63249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1: Course Selection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Scans course card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LCD shows: "Session: CSE-3210 (11:00-11:40)"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Record created in Firebase with timestamp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76200" marR="76200" rtl="0" algn="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65"/>
          <p:cNvSpPr txBox="1"/>
          <p:nvPr>
            <p:ph type="title"/>
          </p:nvPr>
        </p:nvSpPr>
        <p:spPr>
          <a:xfrm>
            <a:off x="1137700" y="83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Testing &amp; Results</a:t>
            </a:r>
            <a:endParaRPr/>
          </a:p>
        </p:txBody>
      </p:sp>
      <p:sp>
        <p:nvSpPr>
          <p:cNvPr id="653" name="Google Shape;653;p65"/>
          <p:cNvSpPr txBox="1"/>
          <p:nvPr/>
        </p:nvSpPr>
        <p:spPr>
          <a:xfrm>
            <a:off x="1168950" y="1687925"/>
            <a:ext cx="63249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1: Course Selection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Scans course card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LCD shows: "Session: CSE-3210 (11:00-11:40)"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Record created in Firebase with timestamp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2: Student Card Scan  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76200" marR="76200" rtl="0" algn="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66"/>
          <p:cNvSpPr txBox="1"/>
          <p:nvPr>
            <p:ph type="title"/>
          </p:nvPr>
        </p:nvSpPr>
        <p:spPr>
          <a:xfrm>
            <a:off x="1137700" y="83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Testing &amp; Results</a:t>
            </a:r>
            <a:endParaRPr/>
          </a:p>
        </p:txBody>
      </p:sp>
      <p:sp>
        <p:nvSpPr>
          <p:cNvPr id="659" name="Google Shape;659;p66"/>
          <p:cNvSpPr txBox="1"/>
          <p:nvPr/>
        </p:nvSpPr>
        <p:spPr>
          <a:xfrm>
            <a:off x="1168950" y="1687925"/>
            <a:ext cx="63249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1: Course Selection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Scans course card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LCD shows: "Session: CSE-3210 (11:00-11:40)"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✓ Record created in Firebase with timestamp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2: Student Card Scan  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Student UID (63563B14) scanned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Record created in Firebase with timestamp: 11:15:07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LCD shows: "Attendance Marked ✓"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76200" marR="76200" rtl="0" algn="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67"/>
          <p:cNvSpPr txBox="1"/>
          <p:nvPr>
            <p:ph type="title"/>
          </p:nvPr>
        </p:nvSpPr>
        <p:spPr>
          <a:xfrm>
            <a:off x="1137700" y="83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Testing &amp; Results</a:t>
            </a:r>
            <a:endParaRPr/>
          </a:p>
        </p:txBody>
      </p:sp>
      <p:sp>
        <p:nvSpPr>
          <p:cNvPr id="665" name="Google Shape;665;p67"/>
          <p:cNvSpPr txBox="1"/>
          <p:nvPr/>
        </p:nvSpPr>
        <p:spPr>
          <a:xfrm>
            <a:off x="1168950" y="1687925"/>
            <a:ext cx="63249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3: Duplicate Scan Prevention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76200" marR="76200" rtl="0" algn="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68"/>
          <p:cNvSpPr txBox="1"/>
          <p:nvPr>
            <p:ph type="title"/>
          </p:nvPr>
        </p:nvSpPr>
        <p:spPr>
          <a:xfrm>
            <a:off x="1137700" y="83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Testing &amp; Results</a:t>
            </a:r>
            <a:endParaRPr/>
          </a:p>
        </p:txBody>
      </p:sp>
      <p:sp>
        <p:nvSpPr>
          <p:cNvPr id="671" name="Google Shape;671;p68"/>
          <p:cNvSpPr txBox="1"/>
          <p:nvPr/>
        </p:nvSpPr>
        <p:spPr>
          <a:xfrm>
            <a:off x="1168950" y="1687925"/>
            <a:ext cx="63249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3: Duplicate Scan Prevention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Same student card scanned again (5 sec later)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System blocks: "Already Scanned"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NO duplicate record created in database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76200" marR="76200" rtl="0" algn="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69"/>
          <p:cNvSpPr txBox="1"/>
          <p:nvPr>
            <p:ph type="title"/>
          </p:nvPr>
        </p:nvSpPr>
        <p:spPr>
          <a:xfrm>
            <a:off x="1137700" y="83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Testing &amp; Results</a:t>
            </a:r>
            <a:endParaRPr/>
          </a:p>
        </p:txBody>
      </p:sp>
      <p:sp>
        <p:nvSpPr>
          <p:cNvPr id="677" name="Google Shape;677;p69"/>
          <p:cNvSpPr txBox="1"/>
          <p:nvPr/>
        </p:nvSpPr>
        <p:spPr>
          <a:xfrm>
            <a:off x="1168950" y="1687925"/>
            <a:ext cx="63249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3: Duplicate Scan Prevention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Same student card scanned again (5 sec later)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System blocks: "Already Scanned"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NO duplicate record created in database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4: Session Timeout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76200" marR="76200" rtl="0" algn="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70"/>
          <p:cNvSpPr txBox="1"/>
          <p:nvPr>
            <p:ph type="title"/>
          </p:nvPr>
        </p:nvSpPr>
        <p:spPr>
          <a:xfrm>
            <a:off x="1137700" y="83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Testing &amp; Results</a:t>
            </a:r>
            <a:endParaRPr/>
          </a:p>
        </p:txBody>
      </p:sp>
      <p:sp>
        <p:nvSpPr>
          <p:cNvPr id="683" name="Google Shape;683;p70"/>
          <p:cNvSpPr txBox="1"/>
          <p:nvPr/>
        </p:nvSpPr>
        <p:spPr>
          <a:xfrm>
            <a:off x="1168950" y="1687925"/>
            <a:ext cx="63249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3: Duplicate Scan Prevention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Same student card scanned again (5 sec later)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System blocks: "Already Scanned"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NO duplicate record created in database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Test 4: Session Timeout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Scan attempted after 40-minute window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System rejects: "Session Ended"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✓ Attendance window closed successfully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76200" marR="76200" rtl="0" algn="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71"/>
          <p:cNvSpPr txBox="1"/>
          <p:nvPr/>
        </p:nvSpPr>
        <p:spPr>
          <a:xfrm>
            <a:off x="2065125" y="351325"/>
            <a:ext cx="56970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Real-time Data Synchronization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89" name="Google Shape;689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2750" y="1181500"/>
            <a:ext cx="6872351" cy="356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6"/>
          <p:cNvSpPr txBox="1"/>
          <p:nvPr>
            <p:ph type="title"/>
          </p:nvPr>
        </p:nvSpPr>
        <p:spPr>
          <a:xfrm>
            <a:off x="749125" y="2267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</a:t>
            </a:r>
            <a:r>
              <a:rPr lang="en-GB"/>
              <a:t>Overview</a:t>
            </a:r>
            <a:endParaRPr/>
          </a:p>
        </p:txBody>
      </p:sp>
      <p:cxnSp>
        <p:nvCxnSpPr>
          <p:cNvPr id="475" name="Google Shape;475;p36"/>
          <p:cNvCxnSpPr/>
          <p:nvPr/>
        </p:nvCxnSpPr>
        <p:spPr>
          <a:xfrm flipH="1">
            <a:off x="3867275" y="1505700"/>
            <a:ext cx="9900" cy="24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" name="Google Shape;476;p36"/>
          <p:cNvSpPr txBox="1"/>
          <p:nvPr/>
        </p:nvSpPr>
        <p:spPr>
          <a:xfrm>
            <a:off x="4115900" y="1700050"/>
            <a:ext cx="4684200" cy="24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Automate classroom attendance using RFID card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Support for multiple courses with session management 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72"/>
          <p:cNvSpPr txBox="1"/>
          <p:nvPr>
            <p:ph type="title"/>
          </p:nvPr>
        </p:nvSpPr>
        <p:spPr>
          <a:xfrm>
            <a:off x="539275" y="1876200"/>
            <a:ext cx="2685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Key Achievements</a:t>
            </a:r>
            <a:endParaRPr sz="2600"/>
          </a:p>
        </p:txBody>
      </p:sp>
      <p:cxnSp>
        <p:nvCxnSpPr>
          <p:cNvPr id="695" name="Google Shape;695;p72"/>
          <p:cNvCxnSpPr/>
          <p:nvPr/>
        </p:nvCxnSpPr>
        <p:spPr>
          <a:xfrm flipH="1">
            <a:off x="3629325" y="1505688"/>
            <a:ext cx="9900" cy="24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6" name="Google Shape;696;p72"/>
          <p:cNvSpPr txBox="1"/>
          <p:nvPr/>
        </p:nvSpPr>
        <p:spPr>
          <a:xfrm>
            <a:off x="4043375" y="1566075"/>
            <a:ext cx="4695600" cy="3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Successfully implemented IoT-based attendance automation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73"/>
          <p:cNvSpPr txBox="1"/>
          <p:nvPr>
            <p:ph type="title"/>
          </p:nvPr>
        </p:nvSpPr>
        <p:spPr>
          <a:xfrm>
            <a:off x="539275" y="1876200"/>
            <a:ext cx="2685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Key Achievements</a:t>
            </a:r>
            <a:endParaRPr sz="2600"/>
          </a:p>
        </p:txBody>
      </p:sp>
      <p:cxnSp>
        <p:nvCxnSpPr>
          <p:cNvPr id="702" name="Google Shape;702;p73"/>
          <p:cNvCxnSpPr/>
          <p:nvPr/>
        </p:nvCxnSpPr>
        <p:spPr>
          <a:xfrm flipH="1">
            <a:off x="3629325" y="1505688"/>
            <a:ext cx="9900" cy="24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3" name="Google Shape;703;p73"/>
          <p:cNvSpPr txBox="1"/>
          <p:nvPr/>
        </p:nvSpPr>
        <p:spPr>
          <a:xfrm>
            <a:off x="4043375" y="1566075"/>
            <a:ext cx="4695600" cy="3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Successfully implemented IoT-based attendance automation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Real-time cloud synchronization using Firebase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74"/>
          <p:cNvSpPr txBox="1"/>
          <p:nvPr>
            <p:ph type="title"/>
          </p:nvPr>
        </p:nvSpPr>
        <p:spPr>
          <a:xfrm>
            <a:off x="539275" y="1876200"/>
            <a:ext cx="2685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Key Achievements</a:t>
            </a:r>
            <a:endParaRPr sz="2600"/>
          </a:p>
        </p:txBody>
      </p:sp>
      <p:cxnSp>
        <p:nvCxnSpPr>
          <p:cNvPr id="709" name="Google Shape;709;p74"/>
          <p:cNvCxnSpPr/>
          <p:nvPr/>
        </p:nvCxnSpPr>
        <p:spPr>
          <a:xfrm flipH="1">
            <a:off x="3629325" y="1505688"/>
            <a:ext cx="9900" cy="24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0" name="Google Shape;710;p74"/>
          <p:cNvSpPr txBox="1"/>
          <p:nvPr/>
        </p:nvSpPr>
        <p:spPr>
          <a:xfrm>
            <a:off x="4043375" y="1566075"/>
            <a:ext cx="4695600" cy="3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Successfully implemented IoT-based attendance automation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Real-time cloud synchronization using Firebase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Practical session management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75"/>
          <p:cNvSpPr txBox="1"/>
          <p:nvPr>
            <p:ph type="title"/>
          </p:nvPr>
        </p:nvSpPr>
        <p:spPr>
          <a:xfrm>
            <a:off x="539275" y="1876200"/>
            <a:ext cx="2685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Key Achievements</a:t>
            </a:r>
            <a:endParaRPr sz="2600"/>
          </a:p>
        </p:txBody>
      </p:sp>
      <p:cxnSp>
        <p:nvCxnSpPr>
          <p:cNvPr id="716" name="Google Shape;716;p75"/>
          <p:cNvCxnSpPr/>
          <p:nvPr/>
        </p:nvCxnSpPr>
        <p:spPr>
          <a:xfrm flipH="1">
            <a:off x="3629325" y="1505688"/>
            <a:ext cx="9900" cy="24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7" name="Google Shape;717;p75"/>
          <p:cNvSpPr txBox="1"/>
          <p:nvPr/>
        </p:nvSpPr>
        <p:spPr>
          <a:xfrm>
            <a:off x="4043375" y="1566075"/>
            <a:ext cx="4695600" cy="3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Successfully implemented IoT-based attendance automation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Real-time cloud synchronization using Firebase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Practical session management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From manual Google Sheets to cloud-native Firebase architecture 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6"/>
          <p:cNvSpPr txBox="1"/>
          <p:nvPr>
            <p:ph type="title"/>
          </p:nvPr>
        </p:nvSpPr>
        <p:spPr>
          <a:xfrm>
            <a:off x="1137700" y="83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Future work</a:t>
            </a:r>
            <a:endParaRPr/>
          </a:p>
        </p:txBody>
      </p:sp>
      <p:sp>
        <p:nvSpPr>
          <p:cNvPr id="723" name="Google Shape;723;p76"/>
          <p:cNvSpPr txBox="1"/>
          <p:nvPr/>
        </p:nvSpPr>
        <p:spPr>
          <a:xfrm>
            <a:off x="745000" y="1795600"/>
            <a:ext cx="6575100" cy="27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Teacher web/mobile dashboard for viewing filtered attendance </a:t>
            </a:r>
            <a:b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24" name="Google Shape;724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8250" y="1746825"/>
            <a:ext cx="2044724" cy="204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77"/>
          <p:cNvSpPr txBox="1"/>
          <p:nvPr>
            <p:ph type="title"/>
          </p:nvPr>
        </p:nvSpPr>
        <p:spPr>
          <a:xfrm>
            <a:off x="1137700" y="83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Future work</a:t>
            </a:r>
            <a:endParaRPr/>
          </a:p>
        </p:txBody>
      </p:sp>
      <p:sp>
        <p:nvSpPr>
          <p:cNvPr id="730" name="Google Shape;730;p77"/>
          <p:cNvSpPr txBox="1"/>
          <p:nvPr/>
        </p:nvSpPr>
        <p:spPr>
          <a:xfrm>
            <a:off x="745000" y="1795600"/>
            <a:ext cx="6575100" cy="27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Teacher web/mobile dashboard for viewing filtered attendance </a:t>
            </a:r>
            <a:b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Role-based access control (admin, teacher, student)</a:t>
            </a:r>
            <a:b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31" name="Google Shape;73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8250" y="1746825"/>
            <a:ext cx="2044724" cy="204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78"/>
          <p:cNvSpPr txBox="1"/>
          <p:nvPr>
            <p:ph type="title"/>
          </p:nvPr>
        </p:nvSpPr>
        <p:spPr>
          <a:xfrm>
            <a:off x="1137700" y="83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Future work</a:t>
            </a:r>
            <a:endParaRPr/>
          </a:p>
        </p:txBody>
      </p:sp>
      <p:sp>
        <p:nvSpPr>
          <p:cNvPr id="737" name="Google Shape;737;p78"/>
          <p:cNvSpPr txBox="1"/>
          <p:nvPr/>
        </p:nvSpPr>
        <p:spPr>
          <a:xfrm>
            <a:off x="745000" y="1795600"/>
            <a:ext cx="6575100" cy="27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Teacher web/mobile dashboard for viewing filtered attendance </a:t>
            </a:r>
            <a:b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Role-based access control (admin, teacher, student)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Two way verification (face authentication)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38" name="Google Shape;738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8250" y="1746825"/>
            <a:ext cx="2044724" cy="204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79"/>
          <p:cNvSpPr txBox="1"/>
          <p:nvPr>
            <p:ph type="title"/>
          </p:nvPr>
        </p:nvSpPr>
        <p:spPr>
          <a:xfrm>
            <a:off x="1062025" y="2286050"/>
            <a:ext cx="3552900" cy="10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Thank you!</a:t>
            </a:r>
            <a:endParaRPr sz="2600"/>
          </a:p>
        </p:txBody>
      </p:sp>
      <p:grpSp>
        <p:nvGrpSpPr>
          <p:cNvPr id="744" name="Google Shape;744;p79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745" name="Google Shape;745;p7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7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7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7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7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7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7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7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53" name="Google Shape;753;p79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79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" name="Google Shape;755;p79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756" name="Google Shape;756;p79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79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79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79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60" name="Google Shape;760;p79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61" name="Google Shape;761;p79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2" name="Google Shape;762;p79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763" name="Google Shape;763;p79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79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79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79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67" name="Google Shape;767;p79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768" name="Google Shape;768;p79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9" name="Google Shape;769;p79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770" name="Google Shape;770;p79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79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79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79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" name="Google Shape;774;p79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775" name="Google Shape;775;p79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6" name="Google Shape;776;p79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777" name="Google Shape;777;p79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79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779" name="Google Shape;779;p79"/>
          <p:cNvPicPr preferRelativeResize="0"/>
          <p:nvPr/>
        </p:nvPicPr>
        <p:blipFill rotWithShape="1">
          <a:blip r:embed="rId4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780" name="Google Shape;780;p79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781" name="Google Shape;781;p79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79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79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79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79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79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79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79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89" name="Google Shape;789;p79"/>
          <p:cNvPicPr preferRelativeResize="0"/>
          <p:nvPr/>
        </p:nvPicPr>
        <p:blipFill rotWithShape="1">
          <a:blip r:embed="rId4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7"/>
          <p:cNvSpPr txBox="1"/>
          <p:nvPr>
            <p:ph type="title"/>
          </p:nvPr>
        </p:nvSpPr>
        <p:spPr>
          <a:xfrm>
            <a:off x="749125" y="2267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</a:t>
            </a:r>
            <a:r>
              <a:rPr lang="en-GB"/>
              <a:t>Overview</a:t>
            </a:r>
            <a:endParaRPr/>
          </a:p>
        </p:txBody>
      </p:sp>
      <p:cxnSp>
        <p:nvCxnSpPr>
          <p:cNvPr id="482" name="Google Shape;482;p37"/>
          <p:cNvCxnSpPr/>
          <p:nvPr/>
        </p:nvCxnSpPr>
        <p:spPr>
          <a:xfrm flipH="1">
            <a:off x="3867275" y="1505700"/>
            <a:ext cx="9900" cy="24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3" name="Google Shape;483;p37"/>
          <p:cNvSpPr txBox="1"/>
          <p:nvPr/>
        </p:nvSpPr>
        <p:spPr>
          <a:xfrm>
            <a:off x="4115900" y="1700050"/>
            <a:ext cx="4684200" cy="24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Automate classroom attendance using RFID card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Support for multiple courses with session management 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Prevent duplicate student scans within a session 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8"/>
          <p:cNvSpPr txBox="1"/>
          <p:nvPr>
            <p:ph type="title"/>
          </p:nvPr>
        </p:nvSpPr>
        <p:spPr>
          <a:xfrm>
            <a:off x="749125" y="2267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</a:t>
            </a:r>
            <a:r>
              <a:rPr lang="en-GB"/>
              <a:t>Overview</a:t>
            </a:r>
            <a:endParaRPr/>
          </a:p>
        </p:txBody>
      </p:sp>
      <p:cxnSp>
        <p:nvCxnSpPr>
          <p:cNvPr id="489" name="Google Shape;489;p38"/>
          <p:cNvCxnSpPr/>
          <p:nvPr/>
        </p:nvCxnSpPr>
        <p:spPr>
          <a:xfrm flipH="1">
            <a:off x="3867275" y="1505700"/>
            <a:ext cx="9900" cy="24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0" name="Google Shape;490;p38"/>
          <p:cNvSpPr txBox="1"/>
          <p:nvPr/>
        </p:nvSpPr>
        <p:spPr>
          <a:xfrm>
            <a:off x="4115900" y="1700050"/>
            <a:ext cx="4684200" cy="24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Automate classroom attendance using RFID card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Support for multiple courses with session management 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Prevent duplicate student scans within a session 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Provide immediate feedback via LCD display .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9"/>
          <p:cNvSpPr txBox="1"/>
          <p:nvPr>
            <p:ph type="title"/>
          </p:nvPr>
        </p:nvSpPr>
        <p:spPr>
          <a:xfrm>
            <a:off x="749125" y="2267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</a:t>
            </a:r>
            <a:r>
              <a:rPr lang="en-GB"/>
              <a:t>Overview</a:t>
            </a:r>
            <a:endParaRPr/>
          </a:p>
        </p:txBody>
      </p:sp>
      <p:cxnSp>
        <p:nvCxnSpPr>
          <p:cNvPr id="496" name="Google Shape;496;p39"/>
          <p:cNvCxnSpPr/>
          <p:nvPr/>
        </p:nvCxnSpPr>
        <p:spPr>
          <a:xfrm flipH="1">
            <a:off x="3867275" y="1505700"/>
            <a:ext cx="9900" cy="24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7" name="Google Shape;497;p39"/>
          <p:cNvSpPr txBox="1"/>
          <p:nvPr/>
        </p:nvSpPr>
        <p:spPr>
          <a:xfrm>
            <a:off x="4115900" y="1700050"/>
            <a:ext cx="4684200" cy="24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Automate classroom attendance using RFID card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Support for multiple courses with session management 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Prevent duplicate student scans within a session 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Provide immediate feedback via LCD display .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Real-time data synchronization to cloud database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0"/>
          <p:cNvSpPr txBox="1"/>
          <p:nvPr>
            <p:ph idx="1" type="body"/>
          </p:nvPr>
        </p:nvSpPr>
        <p:spPr>
          <a:xfrm>
            <a:off x="127835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    </a:t>
            </a:r>
            <a:r>
              <a:rPr lang="en-GB" sz="2400">
                <a:latin typeface="Montserrat"/>
                <a:ea typeface="Montserrat"/>
                <a:cs typeface="Montserrat"/>
                <a:sym typeface="Montserrat"/>
              </a:rPr>
              <a:t>Original vs. Final Approach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Original Plan: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Google Sheets (manual upload, delayed sync)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Final Implementation: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Firebase Realtime Database (instant sync, better scalability)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1"/>
          <p:cNvSpPr txBox="1"/>
          <p:nvPr>
            <p:ph type="title"/>
          </p:nvPr>
        </p:nvSpPr>
        <p:spPr>
          <a:xfrm>
            <a:off x="1137700" y="799400"/>
            <a:ext cx="6976500" cy="7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100"/>
              <a:t> Hardware Components &amp; Pin Configuration</a:t>
            </a:r>
            <a:endParaRPr sz="2100"/>
          </a:p>
        </p:txBody>
      </p:sp>
      <p:sp>
        <p:nvSpPr>
          <p:cNvPr id="508" name="Google Shape;508;p41"/>
          <p:cNvSpPr txBox="1"/>
          <p:nvPr/>
        </p:nvSpPr>
        <p:spPr>
          <a:xfrm>
            <a:off x="1737525" y="4135965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NodeMCU (ESP8266)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9" name="Google Shape;50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125" y="2048838"/>
            <a:ext cx="2340726" cy="1755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41"/>
          <p:cNvPicPr preferRelativeResize="0"/>
          <p:nvPr/>
        </p:nvPicPr>
        <p:blipFill rotWithShape="1">
          <a:blip r:embed="rId4">
            <a:alphaModFix/>
          </a:blip>
          <a:srcRect b="27633" l="14452" r="13929" t="23440"/>
          <a:stretch/>
        </p:blipFill>
        <p:spPr>
          <a:xfrm>
            <a:off x="4724400" y="2180838"/>
            <a:ext cx="2601526" cy="1491540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41"/>
          <p:cNvSpPr txBox="1"/>
          <p:nvPr/>
        </p:nvSpPr>
        <p:spPr>
          <a:xfrm>
            <a:off x="5153775" y="4189225"/>
            <a:ext cx="19377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RC522 RFID Reader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